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69" r:id="rId4"/>
    <p:sldId id="270" r:id="rId5"/>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sz="4400" dirty="0"/>
              <a:t>Persistence Levels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602038"/>
            <a:ext cx="4460240" cy="2387600"/>
          </a:xfrm>
          <a:prstGeom prst="rect">
            <a:avLst/>
          </a:prstGeom>
        </p:spPr>
      </p:pic>
      <p:pic>
        <p:nvPicPr>
          <p:cNvPr id="7" name="Audio 6">
            <a:hlinkClick r:id="" action="ppaction://media"/>
            <a:extLst>
              <a:ext uri="{FF2B5EF4-FFF2-40B4-BE49-F238E27FC236}">
                <a16:creationId xmlns:a16="http://schemas.microsoft.com/office/drawing/2014/main" id="{20813AAB-B5AF-45B5-859D-2DE4A7BC73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4730"/>
    </mc:Choice>
    <mc:Fallback>
      <p:transition spd="slow" advTm="14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Persistence levels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Persistence level defines -- </a:t>
            </a:r>
            <a:r>
              <a:rPr lang="en-US" dirty="0">
                <a:highlight>
                  <a:srgbClr val="00FFFF"/>
                </a:highlight>
              </a:rPr>
              <a:t>Where(on memory/disk) and how(serialized/</a:t>
            </a:r>
            <a:r>
              <a:rPr lang="en-US" dirty="0" err="1">
                <a:highlight>
                  <a:srgbClr val="00FFFF"/>
                </a:highlight>
              </a:rPr>
              <a:t>deserialised</a:t>
            </a:r>
            <a:r>
              <a:rPr lang="en-US" dirty="0">
                <a:highlight>
                  <a:srgbClr val="00FFFF"/>
                </a:highlight>
              </a:rPr>
              <a:t>) data </a:t>
            </a:r>
            <a:r>
              <a:rPr lang="en-US" dirty="0"/>
              <a:t>would be stored.</a:t>
            </a:r>
          </a:p>
          <a:p>
            <a:pPr lvl="1"/>
            <a:endParaRPr lang="en-US" dirty="0"/>
          </a:p>
          <a:p>
            <a:pPr lvl="1"/>
            <a:endParaRPr lang="en-US" dirty="0"/>
          </a:p>
          <a:p>
            <a:pPr lvl="1"/>
            <a:r>
              <a:rPr lang="en-US" dirty="0"/>
              <a:t>Apache Spark automatically persists the intermediary data from various shuffle operations depending on the persistence level configured.</a:t>
            </a:r>
          </a:p>
          <a:p>
            <a:pPr lvl="1"/>
            <a:endParaRPr lang="en-US" dirty="0"/>
          </a:p>
          <a:p>
            <a:pPr lvl="1"/>
            <a:r>
              <a:rPr lang="en-US" dirty="0"/>
              <a:t>It is often suggested that users call persist () method on the RDD in case of reuse. If in case it is not persisted by the system automatically.</a:t>
            </a:r>
          </a:p>
          <a:p>
            <a:pPr lvl="1"/>
            <a:endParaRPr lang="en-US" dirty="0"/>
          </a:p>
          <a:p>
            <a:pPr lvl="1"/>
            <a:r>
              <a:rPr lang="en-US" dirty="0"/>
              <a:t>Spark has various persistence levels to store the RDDs on disk or in memory or as a combination of both.</a:t>
            </a:r>
          </a:p>
        </p:txBody>
      </p:sp>
      <p:pic>
        <p:nvPicPr>
          <p:cNvPr id="6" name="Audio 5">
            <a:hlinkClick r:id="" action="ppaction://media"/>
            <a:extLst>
              <a:ext uri="{FF2B5EF4-FFF2-40B4-BE49-F238E27FC236}">
                <a16:creationId xmlns:a16="http://schemas.microsoft.com/office/drawing/2014/main" id="{7CC9B55D-BA92-43B0-A40B-CD5EED293C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66431234"/>
      </p:ext>
    </p:extLst>
  </p:cSld>
  <p:clrMapOvr>
    <a:masterClrMapping/>
  </p:clrMapOvr>
  <mc:AlternateContent xmlns:mc="http://schemas.openxmlformats.org/markup-compatibility/2006">
    <mc:Choice xmlns:p14="http://schemas.microsoft.com/office/powerpoint/2010/main" Requires="p14">
      <p:transition spd="slow" p14:dur="2000" advTm="101612"/>
    </mc:Choice>
    <mc:Fallback>
      <p:transition spd="slow" advTm="10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Persistence levels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The various storage/persistence levels in Spark are: </a:t>
            </a:r>
          </a:p>
          <a:p>
            <a:pPr marL="457200" lvl="1" indent="0">
              <a:buNone/>
            </a:pPr>
            <a:endParaRPr lang="en-US" dirty="0"/>
          </a:p>
          <a:p>
            <a:pPr marL="457200" lvl="1" indent="0">
              <a:buNone/>
            </a:pPr>
            <a:r>
              <a:rPr lang="en-US" dirty="0">
                <a:highlight>
                  <a:srgbClr val="00FFFF"/>
                </a:highlight>
              </a:rPr>
              <a:t>MEMORY_ONLY: </a:t>
            </a:r>
            <a:r>
              <a:rPr lang="en-US" dirty="0"/>
              <a:t>Store RDD as deserialized Java objects in the JVM. If the RDD does not fit in memory, some partitions will not be cached and will be recomputed on the fly each time they’re needed. This is the default level.</a:t>
            </a:r>
          </a:p>
          <a:p>
            <a:pPr marL="457200" lvl="1" indent="0">
              <a:buNone/>
            </a:pPr>
            <a:endParaRPr lang="en-US" dirty="0"/>
          </a:p>
          <a:p>
            <a:pPr marL="457200" lvl="1" indent="0">
              <a:buNone/>
            </a:pPr>
            <a:r>
              <a:rPr lang="en-US" dirty="0">
                <a:highlight>
                  <a:srgbClr val="00FFFF"/>
                </a:highlight>
              </a:rPr>
              <a:t>MEMORY_AND_DISK</a:t>
            </a:r>
            <a:r>
              <a:rPr lang="en-US" dirty="0"/>
              <a:t>: Store RDD as deserialized Java objects in the JVM. If the RDD does not fit in memory, store the partitions (that don’t fit in memory) on disk, and read them from disk when they’re needed.</a:t>
            </a:r>
          </a:p>
          <a:p>
            <a:pPr marL="457200" lvl="1" indent="0">
              <a:buNone/>
            </a:pPr>
            <a:endParaRPr lang="en-US" dirty="0"/>
          </a:p>
          <a:p>
            <a:pPr marL="457200" lvl="1" indent="0">
              <a:buNone/>
            </a:pPr>
            <a:r>
              <a:rPr lang="en-US" dirty="0">
                <a:highlight>
                  <a:srgbClr val="00FFFF"/>
                </a:highlight>
              </a:rPr>
              <a:t>MEMORY_ONLY_SER</a:t>
            </a:r>
            <a:r>
              <a:rPr lang="en-US" dirty="0"/>
              <a:t>: Store RDD as serialized Java objects (one byte array per partition).</a:t>
            </a:r>
          </a:p>
          <a:p>
            <a:pPr marL="457200" lvl="1" indent="0">
              <a:buNone/>
            </a:pPr>
            <a:endParaRPr lang="en-US" dirty="0"/>
          </a:p>
          <a:p>
            <a:pPr marL="457200" lvl="1" indent="0">
              <a:buNone/>
            </a:pPr>
            <a:endParaRPr lang="en-US" dirty="0"/>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1A5A88A1-1C5A-419D-B496-237D1CE1E8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74646318"/>
      </p:ext>
    </p:extLst>
  </p:cSld>
  <p:clrMapOvr>
    <a:masterClrMapping/>
  </p:clrMapOvr>
  <mc:AlternateContent xmlns:mc="http://schemas.openxmlformats.org/markup-compatibility/2006">
    <mc:Choice xmlns:p14="http://schemas.microsoft.com/office/powerpoint/2010/main" Requires="p14">
      <p:transition spd="slow" p14:dur="2000" advTm="107460"/>
    </mc:Choice>
    <mc:Fallback>
      <p:transition spd="slow" advTm="107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Persistence levels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highlight>
                  <a:srgbClr val="00FFFF"/>
                </a:highlight>
              </a:rPr>
              <a:t>MEMORY_AND_DISK_SER</a:t>
            </a:r>
            <a:r>
              <a:rPr lang="en-US" dirty="0"/>
              <a:t>: Like MEMORY_ONLY_SER, but spill partitions that don’t fit in memory to disk instead of recomputing them on the fly each time they’re needed.</a:t>
            </a:r>
          </a:p>
          <a:p>
            <a:pPr marL="457200" lvl="1" indent="0">
              <a:buNone/>
            </a:pPr>
            <a:endParaRPr lang="en-US" dirty="0"/>
          </a:p>
          <a:p>
            <a:pPr marL="457200" lvl="1" indent="0">
              <a:buNone/>
            </a:pPr>
            <a:r>
              <a:rPr lang="en-US" dirty="0">
                <a:highlight>
                  <a:srgbClr val="00FFFF"/>
                </a:highlight>
              </a:rPr>
              <a:t>DISK_ONLY</a:t>
            </a:r>
            <a:r>
              <a:rPr lang="en-US" dirty="0"/>
              <a:t>: Store the RDD partitions only on disk.</a:t>
            </a:r>
          </a:p>
          <a:p>
            <a:pPr marL="457200" lvl="1" indent="0">
              <a:buNone/>
            </a:pPr>
            <a:endParaRPr lang="en-US" dirty="0"/>
          </a:p>
          <a:p>
            <a:pPr marL="457200" lvl="1" indent="0">
              <a:buNone/>
            </a:pPr>
            <a:r>
              <a:rPr lang="en-US" dirty="0">
                <a:highlight>
                  <a:srgbClr val="00FFFF"/>
                </a:highlight>
              </a:rPr>
              <a:t>OFF_HEAP</a:t>
            </a:r>
            <a:r>
              <a:rPr lang="en-US" dirty="0"/>
              <a:t>: Like MEMORY_ONLY_SER, but store the data in off-heap memory.</a:t>
            </a:r>
          </a:p>
        </p:txBody>
      </p:sp>
      <p:pic>
        <p:nvPicPr>
          <p:cNvPr id="4" name="Audio 3">
            <a:hlinkClick r:id="" action="ppaction://media"/>
            <a:extLst>
              <a:ext uri="{FF2B5EF4-FFF2-40B4-BE49-F238E27FC236}">
                <a16:creationId xmlns:a16="http://schemas.microsoft.com/office/drawing/2014/main" id="{EA110CF6-553D-481A-B0D6-605B995FE1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92092017"/>
      </p:ext>
    </p:extLst>
  </p:cSld>
  <p:clrMapOvr>
    <a:masterClrMapping/>
  </p:clrMapOvr>
  <mc:AlternateContent xmlns:mc="http://schemas.openxmlformats.org/markup-compatibility/2006">
    <mc:Choice xmlns:p14="http://schemas.microsoft.com/office/powerpoint/2010/main" Requires="p14">
      <p:transition spd="slow" p14:dur="2000" advTm="102629"/>
    </mc:Choice>
    <mc:Fallback>
      <p:transition spd="slow" advTm="10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CC1E7333-A81F-406A-A8C6-16B02E1018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6041"/>
    </mc:Choice>
    <mc:Fallback>
      <p:transition spd="slow" advTm="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298</Words>
  <Application>Microsoft Office PowerPoint</Application>
  <PresentationFormat>Widescreen</PresentationFormat>
  <Paragraphs>30</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Spark Interview Questions Persistence Levels in Spark</vt:lpstr>
      <vt:lpstr>Persistence levels in SPARK</vt:lpstr>
      <vt:lpstr>Persistence levels in SPARK</vt:lpstr>
      <vt:lpstr>Persistence levels in 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64</cp:revision>
  <dcterms:created xsi:type="dcterms:W3CDTF">2018-12-28T03:34:44Z</dcterms:created>
  <dcterms:modified xsi:type="dcterms:W3CDTF">2019-01-01T16:05:34Z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